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1" r:id="rId3"/>
    <p:sldId id="258" r:id="rId4"/>
    <p:sldId id="260" r:id="rId5"/>
    <p:sldId id="262" r:id="rId6"/>
    <p:sldId id="264" r:id="rId7"/>
    <p:sldId id="268" r:id="rId8"/>
    <p:sldId id="269" r:id="rId9"/>
    <p:sldId id="270" r:id="rId10"/>
    <p:sldId id="275" r:id="rId11"/>
    <p:sldId id="276" r:id="rId12"/>
    <p:sldId id="273" r:id="rId13"/>
    <p:sldId id="274" r:id="rId14"/>
    <p:sldId id="277" r:id="rId15"/>
    <p:sldId id="278" r:id="rId16"/>
    <p:sldId id="279" r:id="rId17"/>
    <p:sldId id="280" r:id="rId18"/>
    <p:sldId id="282" r:id="rId19"/>
    <p:sldId id="28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1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E4CFE-C5CC-466B-8FA1-EAD6415C7E43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B70AA-E76E-43B8-B1A1-D7F8E354E4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5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B70AA-E76E-43B8-B1A1-D7F8E354E412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B70AA-E76E-43B8-B1A1-D7F8E354E412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24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8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8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87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0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1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27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6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0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19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86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4F86D-184D-4412-A3C7-205A0B9D4635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FD92-5127-4859-8E79-D137868B15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25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778827"/>
            <a:ext cx="12124944" cy="250704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кризисных и экстремальных ситуаций в контексте основных теоретико-методологических оснований 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76" y="2167128"/>
            <a:ext cx="9153144" cy="436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430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88368" cy="6858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Психология кризисных и экстремальных ситуаций — отрасль психологии, </a:t>
            </a:r>
            <a:r>
              <a:rPr lang="ru-RU" sz="3800" b="1" i="0" u="none" strike="noStrike" baseline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предметом</a:t>
            </a:r>
            <a:r>
              <a:rPr lang="ru-RU" sz="3800" b="0" i="0" u="none" strike="noStrike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которой являются: экстремальные и кризисные состояния и переживания; особенности функционирования психики в экстраординарных условиях; механизмы психической </a:t>
            </a:r>
            <a:r>
              <a:rPr lang="ru-RU" sz="3800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травматизации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; этиологические факторы развития психических нарушений</a:t>
            </a:r>
            <a:r>
              <a:rPr lang="ru-RU" sz="3800" b="0" i="0" u="none" strike="noStrike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вследствие </a:t>
            </a:r>
            <a:r>
              <a:rPr lang="ru-RU" sz="3800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психотравматизации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; детерминанты психической устойчивости в экстремальных и кризисных ситуациях.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1" i="0" u="none" strike="noStrike" baseline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Объектом психологии кризисных и экстремальных ситуаций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являет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solidFill>
                  <a:srgbClr val="000000"/>
                </a:solidFill>
                <a:latin typeface="MinionPro-Regular"/>
              </a:rPr>
              <a:t>1)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человек</a:t>
            </a:r>
            <a:r>
              <a:rPr lang="ru-RU" sz="3800" b="0" i="0" u="none" strike="noStrike" dirty="0" smtClean="0">
                <a:solidFill>
                  <a:srgbClr val="000000"/>
                </a:solidFill>
                <a:latin typeface="MinionPro-Regular"/>
              </a:rPr>
              <a:t> -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переживающий экстремальные</a:t>
            </a:r>
            <a:r>
              <a:rPr lang="ru-RU" sz="3800" b="0" i="0" u="none" strike="noStrike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и чрезвычайные ситуации, попавший в опасные условия</a:t>
            </a:r>
            <a:r>
              <a:rPr lang="ru-RU" sz="3800" b="0" i="0" u="none" strike="noStrike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природного, техногенного и антропогенного или социального характера;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2) родственники пострадавших, которые также часто подвержены психической </a:t>
            </a:r>
            <a:r>
              <a:rPr lang="ru-RU" sz="3800" b="0" i="0" u="none" strike="noStrike" baseline="0" dirty="0" err="1" smtClean="0">
                <a:solidFill>
                  <a:srgbClr val="000000"/>
                </a:solidFill>
                <a:latin typeface="MinionPro-Regular"/>
              </a:rPr>
              <a:t>травматизации</a:t>
            </a: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 и нуждаются в психологическом сопровождении;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3) свидетели происходящих экстремальных ситуаций;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4) специалисты, чья производственная деятельность проходит в опасных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техногенных и природных условиях;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69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9456"/>
            <a:ext cx="12042648" cy="5957507"/>
          </a:xfrm>
        </p:spPr>
        <p:txBody>
          <a:bodyPr>
            <a:normAutofit fontScale="85000" lnSpcReduction="10000"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5) специалисты специально организованных служб, целью которых является</a:t>
            </a:r>
          </a:p>
          <a:p>
            <a:pPr marL="0" indent="0">
              <a:buNone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	предупреждение экстремальных ситуаций, минимизация ущерба и 	ликвидация последствий чрезвычайных ситуаций (спасатели, пожарные, 	военно-служащие, сотрудники МВД, медики);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6) люди, занимающиеся экстремальными видами спорта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MinionPro-Regular"/>
              </a:rPr>
              <a:t>	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и отдыха, которых привлекают опасные природные и техногенные условия,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MinionPro-Regular"/>
              </a:rPr>
              <a:t>	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дающие возможность переживания экстремальных психических состояний.</a:t>
            </a:r>
            <a:endParaRPr lang="ru-RU" b="0" i="0" u="none" strike="noStrike" baseline="0" dirty="0" smtClean="0">
              <a:solidFill>
                <a:srgbClr val="706F6F"/>
              </a:solidFill>
              <a:latin typeface="OpenSans-Semibold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7) люди с кризисными ситуациями, которые могут возникать у всех категорий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MinionPro-Regular"/>
              </a:rPr>
              <a:t>	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гражданского населения (особенно часто — у мигрантов), и специалистов,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MinionPro-Regular"/>
              </a:rPr>
              <a:t>	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работающих в опасных и особо опасных условиях.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8) люди, у которых экстремальные и кризисные ситуации переплетаются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MinionPro-Regular"/>
              </a:rPr>
              <a:t>	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в почти динамическое целое.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Это, как правило, пациенты с тяжелыми соматическими</a:t>
            </a:r>
            <a:r>
              <a:rPr lang="ru-RU" b="0" i="0" u="none" strike="noStrike" dirty="0" smtClean="0">
                <a:solidFill>
                  <a:srgbClr val="000000"/>
                </a:solidFill>
                <a:latin typeface="MinionPro-Regular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MinionPro-Regular"/>
              </a:rPr>
              <a:t>заболеваниями, стигматизирующими заболеваниями, а также их родственники.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602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78640" cy="6176963"/>
          </a:xfrm>
        </p:spPr>
        <p:txBody>
          <a:bodyPr>
            <a:no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Жизненные ситуации </a:t>
            </a:r>
            <a:r>
              <a:rPr lang="ru-RU" sz="2000" b="1" dirty="0" smtClean="0"/>
              <a:t>- </a:t>
            </a:r>
            <a:r>
              <a:rPr lang="ru-RU" sz="2000" dirty="0" smtClean="0"/>
              <a:t>совокупность </a:t>
            </a:r>
            <a:r>
              <a:rPr lang="ru-RU" sz="2000" dirty="0"/>
              <a:t>значимых для человека событий и </a:t>
            </a:r>
            <a:r>
              <a:rPr lang="ru-RU" sz="2000" dirty="0" smtClean="0"/>
              <a:t>связанных </a:t>
            </a:r>
            <a:r>
              <a:rPr lang="ru-RU" sz="2000" dirty="0"/>
              <a:t>с ними потребностей, ценностей и представлений, влияющих на его </a:t>
            </a:r>
            <a:r>
              <a:rPr lang="ru-RU" sz="2000" dirty="0" smtClean="0"/>
              <a:t>поведение </a:t>
            </a:r>
            <a:r>
              <a:rPr lang="ru-RU" sz="2000" dirty="0"/>
              <a:t>и мировоззрение в конкретный период жизненного цикла.</a:t>
            </a:r>
          </a:p>
          <a:p>
            <a:r>
              <a:rPr lang="ru-RU" sz="2000" dirty="0"/>
              <a:t>Понятие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«ситуация»</a:t>
            </a:r>
            <a:r>
              <a:rPr lang="ru-RU" sz="2000" dirty="0"/>
              <a:t> отражает сложную систему активного </a:t>
            </a:r>
            <a:r>
              <a:rPr lang="ru-RU" sz="2000" dirty="0" smtClean="0"/>
              <a:t>взаимодействия и </a:t>
            </a:r>
            <a:r>
              <a:rPr lang="ru-RU" sz="2000" dirty="0"/>
              <a:t>взаимовлияния человека и среды.</a:t>
            </a:r>
          </a:p>
          <a:p>
            <a:r>
              <a:rPr lang="ru-RU" sz="2000" dirty="0"/>
              <a:t>Категория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«ситуация» </a:t>
            </a:r>
            <a:r>
              <a:rPr lang="ru-RU" sz="2000" dirty="0"/>
              <a:t>(от лат. </a:t>
            </a:r>
            <a:r>
              <a:rPr lang="ru-RU" sz="2000" i="1" dirty="0" err="1"/>
              <a:t>situs</a:t>
            </a:r>
            <a:r>
              <a:rPr lang="ru-RU" sz="2000" i="1" dirty="0"/>
              <a:t> </a:t>
            </a:r>
            <a:r>
              <a:rPr lang="ru-RU" sz="2000" dirty="0"/>
              <a:t>— «позиция, положение») в контексте </a:t>
            </a:r>
            <a:r>
              <a:rPr lang="ru-RU" sz="2000" dirty="0" smtClean="0"/>
              <a:t>различных </a:t>
            </a:r>
            <a:r>
              <a:rPr lang="ru-RU" sz="2000" dirty="0"/>
              <a:t>психологических подходов рассматривается: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рамках ситуационно-событийного анализа жизненного пути человека,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связи с рассмотрением проблем социального взаимодействия (поведения),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связи с изучением проблем и закономерностей психического развития</a:t>
            </a:r>
            <a:r>
              <a:rPr lang="ru-RU" sz="2000" b="1" dirty="0"/>
              <a:t>.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первом случае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</a:t>
            </a:r>
            <a:r>
              <a:rPr lang="ru-RU" sz="2000" dirty="0"/>
              <a:t>ситуацией понимается жизненная ситуация «как фрагмент</a:t>
            </a:r>
          </a:p>
          <a:p>
            <a:r>
              <a:rPr lang="ru-RU" sz="2000" dirty="0"/>
              <a:t>среды, т. е. внешних объективных обстоятельств жизнедеятельности, с которыми </a:t>
            </a:r>
            <a:r>
              <a:rPr lang="ru-RU" sz="2000" dirty="0" err="1"/>
              <a:t>не-</a:t>
            </a:r>
            <a:endParaRPr lang="ru-RU" sz="2000" dirty="0"/>
          </a:p>
          <a:p>
            <a:r>
              <a:rPr lang="ru-RU" sz="2000" dirty="0"/>
              <a:t>посредственно контактирует человек» (</a:t>
            </a:r>
            <a:r>
              <a:rPr lang="ru-RU" sz="2000" dirty="0" err="1"/>
              <a:t>Коржова</a:t>
            </a:r>
            <a:r>
              <a:rPr lang="ru-RU" sz="2000" dirty="0"/>
              <a:t> Е. Ю., 2002, с. 24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82064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936" y="246888"/>
            <a:ext cx="11353800" cy="646480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случае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при изучении факторов, определяющих поведение человека, ситуация понимается как система объективных и субъективных элементов,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объединяющихся в жизнедеятельности субъекта в определенный временной период, т. е. подразумевается, что ситуация включает в себя самого человека, с его индивиду- социально-психологическими особенностями, отношением к происходящему, переживаниями и активным взаимодействием с внешними обстоятельствами.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третьем случае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при рассмотрении проблем психического развития — наиболее часто применяется понятие «социальная ситуация развития», введенное Л. С. Выготским.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С. Выготский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ситуаци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 развития называл «особое сочетание внутренних процессов развития и внешних условий, которое является типичным для каждого возрастного этапа и обусловливает и динамику психического развития на протяжении соответствующего возрастного периода, и новые качественные новообразования, возникающие к его концу.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таком рассмотрении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среда является не условием развития, но его источником, обеспечивающим формирование специфических человеческих свойств.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внутренних процессов и внешних условий делает допустимым в понятии “социальная ситуация развития” разнокачественных моментов биологической и социальной природы: сдвиги, происходящие в организме; изменения в содержании деятельности, общественном положении и структуре социальных ролей; перемены в структуре общения и круге “значимых других”, на которых индивид ориентируется; развитие психических процессов и способностей; сдвиги в мотивационной сфере и ценностных ориентациях» (Кон И. С., 1978).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783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88368" cy="621353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Все </a:t>
            </a:r>
            <a:r>
              <a:rPr lang="ru-RU" dirty="0"/>
              <a:t>многообразие жизненных ситуаций сводится к нормальной (или </a:t>
            </a:r>
            <a:r>
              <a:rPr lang="ru-RU" dirty="0" smtClean="0"/>
              <a:t>привычной) ситуации</a:t>
            </a:r>
            <a:r>
              <a:rPr lang="ru-RU" dirty="0"/>
              <a:t>, ситуации рекреации, трудной, экстремальной, чрезвычайной и </a:t>
            </a:r>
            <a:r>
              <a:rPr lang="ru-RU" dirty="0" smtClean="0"/>
              <a:t>кризисной ситуации.</a:t>
            </a:r>
          </a:p>
          <a:p>
            <a:r>
              <a:rPr lang="ru-RU" dirty="0"/>
              <a:t>Все многообразие жизненных ситуаций сводится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нормальной (или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привычной) ситуации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ситуации рекреации, трудной, экстремальной, чрезвычайной 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кризисной ситуации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/>
              <a:t>В </a:t>
            </a:r>
            <a:r>
              <a:rPr lang="ru-RU" i="1" dirty="0"/>
              <a:t>нормальных жизненных ситуациях </a:t>
            </a:r>
            <a:r>
              <a:rPr lang="ru-RU" dirty="0"/>
              <a:t>человек поддерживает уровень </a:t>
            </a:r>
            <a:r>
              <a:rPr lang="ru-RU" dirty="0" smtClean="0"/>
              <a:t>гомеостаза, физического</a:t>
            </a:r>
            <a:r>
              <a:rPr lang="ru-RU" dirty="0"/>
              <a:t>, психического, душевного, отражающий уровень адаптации к </a:t>
            </a:r>
            <a:r>
              <a:rPr lang="ru-RU" dirty="0" smtClean="0"/>
              <a:t>условиям существования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Человек </a:t>
            </a:r>
            <a:r>
              <a:rPr lang="ru-RU" dirty="0"/>
              <a:t>реализует традиционный уровень эффективности </a:t>
            </a:r>
            <a:r>
              <a:rPr lang="ru-RU" dirty="0" smtClean="0"/>
              <a:t>жизнедеятельности </a:t>
            </a:r>
            <a:r>
              <a:rPr lang="ru-RU" dirty="0"/>
              <a:t>и вовлечен в традиционные виды деятельности. </a:t>
            </a:r>
            <a:r>
              <a:rPr lang="ru-RU" i="1" dirty="0" smtClean="0"/>
              <a:t>Ситуации </a:t>
            </a:r>
            <a:r>
              <a:rPr lang="ru-RU" i="1" dirty="0"/>
              <a:t>рекреации </a:t>
            </a:r>
            <a:r>
              <a:rPr lang="ru-RU" dirty="0"/>
              <a:t>(отдыха</a:t>
            </a:r>
          </a:p>
        </p:txBody>
      </p:sp>
    </p:spTree>
    <p:extLst>
      <p:ext uri="{BB962C8B-B14F-4D97-AF65-F5344CB8AC3E}">
        <p14:creationId xmlns:p14="http://schemas.microsoft.com/office/powerpoint/2010/main" val="3170983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52" y="0"/>
            <a:ext cx="12118848" cy="6858000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Трудная жизненная ситуация </a:t>
            </a:r>
            <a:r>
              <a:rPr lang="ru-RU" dirty="0"/>
              <a:t>— ситуация, в которой в результате внешних </a:t>
            </a:r>
            <a:r>
              <a:rPr lang="ru-RU" dirty="0" smtClean="0"/>
              <a:t>воздействий </a:t>
            </a:r>
            <a:r>
              <a:rPr lang="ru-RU" dirty="0"/>
              <a:t>или внутренних изменений происходит нарушение адаптации </a:t>
            </a:r>
            <a:r>
              <a:rPr lang="ru-RU" dirty="0" smtClean="0"/>
              <a:t>человека к </a:t>
            </a:r>
            <a:r>
              <a:rPr lang="ru-RU" dirty="0"/>
              <a:t>жизни. В итоге он не в состоянии удовлетворить свои основные жизненные </a:t>
            </a:r>
            <a:r>
              <a:rPr lang="ru-RU" dirty="0" smtClean="0"/>
              <a:t>потребности </a:t>
            </a:r>
            <a:r>
              <a:rPr lang="ru-RU" dirty="0"/>
              <a:t>посредством моделей и способов поведения, выработанных в </a:t>
            </a:r>
            <a:r>
              <a:rPr lang="ru-RU" dirty="0" smtClean="0"/>
              <a:t>предыдущие периоды </a:t>
            </a:r>
            <a:r>
              <a:rPr lang="ru-RU" dirty="0"/>
              <a:t>жизни. </a:t>
            </a:r>
            <a:endParaRPr lang="ru-RU" dirty="0" smtClean="0"/>
          </a:p>
          <a:p>
            <a:r>
              <a:rPr lang="ru-RU" dirty="0" smtClean="0"/>
              <a:t>Трудные </a:t>
            </a:r>
            <a:r>
              <a:rPr lang="ru-RU" dirty="0"/>
              <a:t>ситуации возникают тогда, когда нарушается </a:t>
            </a:r>
            <a:r>
              <a:rPr lang="ru-RU" dirty="0" smtClean="0"/>
              <a:t>упорядоченность </a:t>
            </a:r>
            <a:r>
              <a:rPr lang="ru-RU" dirty="0"/>
              <a:t>течения жизни человека. Для всех трудных жизненных ситуаций </a:t>
            </a:r>
            <a:r>
              <a:rPr lang="ru-RU" dirty="0" smtClean="0"/>
              <a:t>характерна ломка </a:t>
            </a:r>
            <a:r>
              <a:rPr lang="ru-RU" dirty="0"/>
              <a:t>жизненного стереотипа, нарушение устойчивости привычного образа </a:t>
            </a:r>
            <a:r>
              <a:rPr lang="ru-RU" dirty="0" smtClean="0"/>
              <a:t>жизни, необходимость </a:t>
            </a:r>
            <a:r>
              <a:rPr lang="ru-RU" dirty="0"/>
              <a:t>существенных изменений</a:t>
            </a:r>
            <a:r>
              <a:rPr lang="ru-RU" dirty="0" smtClean="0"/>
              <a:t>.</a:t>
            </a:r>
          </a:p>
          <a:p>
            <a:r>
              <a:rPr lang="ru-RU" dirty="0"/>
              <a:t>Частными вариантами трудных жизненных ситуаций являются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экстремальные и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кризисные ситуации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Кризисная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</a:t>
            </a:r>
            <a:r>
              <a:rPr lang="ru-RU" dirty="0"/>
              <a:t>определяется как взаимодействие субъекта со средой, </a:t>
            </a:r>
            <a:r>
              <a:rPr lang="ru-RU" dirty="0" smtClean="0"/>
              <a:t>при котором </a:t>
            </a:r>
            <a:r>
              <a:rPr lang="ru-RU" dirty="0"/>
              <a:t>субъект сталкивается с невозможностью дальнейшего успешного </a:t>
            </a:r>
            <a:r>
              <a:rPr lang="ru-RU" dirty="0" smtClean="0"/>
              <a:t>функционирования </a:t>
            </a:r>
            <a:r>
              <a:rPr lang="ru-RU" dirty="0"/>
              <a:t>без существенной ценностно-смысловой перестройки, требующей </a:t>
            </a:r>
            <a:r>
              <a:rPr lang="ru-RU" dirty="0" smtClean="0"/>
              <a:t>интенсивной </a:t>
            </a:r>
            <a:r>
              <a:rPr lang="ru-RU" dirty="0"/>
              <a:t>душевной работы. </a:t>
            </a:r>
            <a:endParaRPr lang="ru-RU" dirty="0" smtClean="0"/>
          </a:p>
          <a:p>
            <a:r>
              <a:rPr lang="ru-RU" dirty="0" smtClean="0"/>
              <a:t>Кризис </a:t>
            </a:r>
            <a:r>
              <a:rPr lang="ru-RU" dirty="0"/>
              <a:t>(др. греч. </a:t>
            </a:r>
            <a:r>
              <a:rPr lang="ru-RU" dirty="0" err="1"/>
              <a:t>κρίσις</a:t>
            </a:r>
            <a:r>
              <a:rPr lang="ru-RU" dirty="0"/>
              <a:t> — «решение», «</a:t>
            </a:r>
            <a:r>
              <a:rPr lang="ru-RU" dirty="0" smtClean="0"/>
              <a:t>поворотный пункт</a:t>
            </a:r>
            <a:r>
              <a:rPr lang="ru-RU" dirty="0"/>
              <a:t>», «переходный период», «перелом») — состояние, при котором </a:t>
            </a:r>
            <a:r>
              <a:rPr lang="ru-RU" dirty="0" smtClean="0"/>
              <a:t>существующие средства </a:t>
            </a:r>
            <a:r>
              <a:rPr lang="ru-RU" dirty="0"/>
              <a:t>достижения целей становятся неадекватными условиям существования.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Психологический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 </a:t>
            </a:r>
            <a:r>
              <a:rPr lang="ru-RU" dirty="0" smtClean="0"/>
              <a:t>- состояние </a:t>
            </a:r>
            <a:r>
              <a:rPr lang="ru-RU" dirty="0"/>
              <a:t>индивида, </a:t>
            </a:r>
            <a:r>
              <a:rPr lang="ru-RU" dirty="0" smtClean="0"/>
              <a:t>возникающее вследствие </a:t>
            </a:r>
            <a:r>
              <a:rPr lang="ru-RU" dirty="0"/>
              <a:t>ощущения внутреннего тупика, который блокирует привычное </a:t>
            </a:r>
            <a:r>
              <a:rPr lang="ru-RU" dirty="0" smtClean="0"/>
              <a:t>течение жизни </a:t>
            </a:r>
            <a:r>
              <a:rPr lang="ru-RU" dirty="0"/>
              <a:t>и требует принятия важных решений, кардинально меняющих </a:t>
            </a:r>
            <a:r>
              <a:rPr lang="ru-RU" dirty="0" smtClean="0"/>
              <a:t>жизненную ситуацию</a:t>
            </a:r>
            <a:r>
              <a:rPr lang="ru-RU" dirty="0"/>
              <a:t>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Психологический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 </a:t>
            </a:r>
            <a:r>
              <a:rPr lang="ru-RU" dirty="0"/>
              <a:t>характеризуется внезапно возникающим (под </a:t>
            </a:r>
            <a:r>
              <a:rPr lang="ru-RU" dirty="0" smtClean="0"/>
              <a:t>влиянием экстремальных </a:t>
            </a:r>
            <a:r>
              <a:rPr lang="ru-RU" dirty="0"/>
              <a:t>внешних факторов или созревания внутренних условий) </a:t>
            </a:r>
            <a:r>
              <a:rPr lang="ru-RU" dirty="0" smtClean="0"/>
              <a:t>чувством </a:t>
            </a:r>
            <a:r>
              <a:rPr lang="ru-RU" dirty="0"/>
              <a:t>утраты смысла жизни, важнейших ориентиров и ценностей, </a:t>
            </a:r>
            <a:r>
              <a:rPr lang="ru-RU" dirty="0" smtClean="0"/>
              <a:t>восстановление которых </a:t>
            </a:r>
            <a:r>
              <a:rPr lang="ru-RU" dirty="0"/>
              <a:t>невозможно без коренной реконструкции личности, и </a:t>
            </a:r>
            <a:r>
              <a:rPr lang="ru-RU" dirty="0" smtClean="0"/>
              <a:t>сопровождается крайне </a:t>
            </a:r>
            <a:r>
              <a:rPr lang="ru-RU" dirty="0"/>
              <a:t>интенсивными внешне выражаемыми и внутренне ощущаемыми эмоциями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59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016" y="219456"/>
            <a:ext cx="11814048" cy="6519672"/>
          </a:xfrm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Экстремальная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/>
              <a:t>всегда носит личностный характер и </a:t>
            </a:r>
            <a:r>
              <a:rPr lang="ru-RU" dirty="0" smtClean="0"/>
              <a:t>не обязательно </a:t>
            </a:r>
            <a:r>
              <a:rPr lang="ru-RU" dirty="0"/>
              <a:t>требует личностного реагирования, связанного с сущностной </a:t>
            </a:r>
            <a:r>
              <a:rPr lang="ru-RU" dirty="0" smtClean="0"/>
              <a:t>перестройкой </a:t>
            </a:r>
            <a:r>
              <a:rPr lang="ru-RU" dirty="0"/>
              <a:t>системы отношений.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Она </a:t>
            </a:r>
            <a:r>
              <a:rPr lang="ru-RU" dirty="0"/>
              <a:t>преимущественно может быть </a:t>
            </a:r>
            <a:r>
              <a:rPr lang="ru-RU" dirty="0" smtClean="0"/>
              <a:t>охарактеризована как </a:t>
            </a:r>
            <a:r>
              <a:rPr lang="ru-RU" dirty="0"/>
              <a:t>чрезмерное давление на индивида внешних обстоятельств (в самом </a:t>
            </a:r>
            <a:r>
              <a:rPr lang="ru-RU" dirty="0" smtClean="0"/>
              <a:t>широком смысле</a:t>
            </a:r>
            <a:r>
              <a:rPr lang="ru-RU" dirty="0"/>
              <a:t>), требующее значительного включения внутренних ресурсов, интенсивных</a:t>
            </a:r>
          </a:p>
          <a:p>
            <a:pPr marL="0" indent="0">
              <a:buNone/>
            </a:pPr>
            <a:r>
              <a:rPr lang="ru-RU" dirty="0"/>
              <a:t>переживаний, но не обязательно представляющая собой поворотный пункт в его </a:t>
            </a:r>
            <a:r>
              <a:rPr lang="ru-RU" dirty="0" smtClean="0"/>
              <a:t>жизненной </a:t>
            </a:r>
            <a:r>
              <a:rPr lang="ru-RU" dirty="0"/>
              <a:t>истории.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отличие от кризисной, в экстремальной ситуации личность </a:t>
            </a:r>
            <a:r>
              <a:rPr lang="ru-RU" dirty="0" smtClean="0"/>
              <a:t>может не </a:t>
            </a:r>
            <a:r>
              <a:rPr lang="ru-RU" dirty="0"/>
              <a:t>претерпевать кардинальных изменений.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К </a:t>
            </a:r>
            <a:r>
              <a:rPr lang="ru-RU" dirty="0"/>
              <a:t>таким обстоятельствам могут </a:t>
            </a:r>
            <a:r>
              <a:rPr lang="ru-RU" dirty="0" smtClean="0"/>
              <a:t>относиться чрезмерная </a:t>
            </a:r>
            <a:r>
              <a:rPr lang="ru-RU" dirty="0"/>
              <a:t>скорость изменения внешней ситуации или угроза жизни.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Последствиями таких </a:t>
            </a:r>
            <a:r>
              <a:rPr lang="ru-RU" dirty="0"/>
              <a:t>превышающих возможности человека воздействий на его психику могут </a:t>
            </a:r>
            <a:r>
              <a:rPr lang="ru-RU" dirty="0" smtClean="0"/>
              <a:t>стать разнообразные </a:t>
            </a:r>
            <a:r>
              <a:rPr lang="ru-RU" dirty="0"/>
              <a:t>острые или хронические расстройства психогенного характера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461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8872"/>
            <a:ext cx="11932920" cy="67391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Чрезвычайные ситуации, </a:t>
            </a:r>
            <a:r>
              <a:rPr lang="ru-RU" dirty="0"/>
              <a:t>в отличие от кризисных и экстремальных, </a:t>
            </a:r>
            <a:r>
              <a:rPr lang="ru-RU" dirty="0" smtClean="0"/>
              <a:t>проявляющихся </a:t>
            </a:r>
            <a:r>
              <a:rPr lang="ru-RU" dirty="0"/>
              <a:t>как внутреннее состояние человека, характеризуются сверхсильными </a:t>
            </a:r>
            <a:r>
              <a:rPr lang="ru-RU" dirty="0" smtClean="0"/>
              <a:t>внешними </a:t>
            </a:r>
            <a:r>
              <a:rPr lang="ru-RU" dirty="0"/>
              <a:t>воздействиями, исключающими возможность человека (организма, психики,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   личности</a:t>
            </a:r>
            <a:r>
              <a:rPr lang="ru-RU" dirty="0"/>
              <a:t>) выживать, противостоять, приспосабливаться к ним.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Индивидуальные характеристики психического состояния человека в случае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сверхсильных внешних воздействий могут нивелироваться, и в связи с этим </a:t>
            </a:r>
            <a:r>
              <a:rPr lang="ru-RU" dirty="0" smtClean="0"/>
              <a:t>ситуации</a:t>
            </a:r>
            <a:r>
              <a:rPr lang="ru-RU" dirty="0"/>
              <a:t>, сопряженные с наличием сверхсильных воздействий, таких, например, как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землетрясение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извержение вулкана, цунами, ядерный взрыв, заблокированное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пребывание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горящем или тонущем автомобиле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др., </a:t>
            </a:r>
            <a:r>
              <a:rPr lang="ru-RU" dirty="0"/>
              <a:t>могут описываться </a:t>
            </a:r>
            <a:r>
              <a:rPr lang="ru-RU" dirty="0" smtClean="0"/>
              <a:t>исключительно языком </a:t>
            </a:r>
            <a:r>
              <a:rPr lang="ru-RU" dirty="0"/>
              <a:t>так называемых объективных обстоятельств. </a:t>
            </a: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/>
              <a:t>Совладание</a:t>
            </a:r>
            <a:r>
              <a:rPr lang="ru-RU" dirty="0" smtClean="0"/>
              <a:t> </a:t>
            </a:r>
            <a:r>
              <a:rPr lang="ru-RU" dirty="0"/>
              <a:t>с такими </a:t>
            </a:r>
            <a:r>
              <a:rPr lang="ru-RU" dirty="0" smtClean="0"/>
              <a:t>обстоятельствами </a:t>
            </a:r>
            <a:r>
              <a:rPr lang="ru-RU" dirty="0"/>
              <a:t>и (или) их последствиями неподвластно человеку и становится </a:t>
            </a:r>
            <a:r>
              <a:rPr lang="ru-RU" dirty="0" smtClean="0"/>
              <a:t>преимущественно </a:t>
            </a:r>
            <a:r>
              <a:rPr lang="ru-RU" dirty="0"/>
              <a:t>делом не индивидуальным, </a:t>
            </a:r>
            <a:r>
              <a:rPr lang="ru-RU" dirty="0" smtClean="0"/>
              <a:t>а социальным.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Психотравмирующая ситуация </a:t>
            </a:r>
            <a:r>
              <a:rPr lang="ru-RU" dirty="0" smtClean="0"/>
              <a:t>— это экстремальная или кризисная ситуация, обладающая потенциально психотравмирующими свойствами, т. е. характеристиками, потенциально нарушающими  адаптацию человека, приводящими к болезненным проявлениям, провоцирующим нарушения в психическом и личностном развитии.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048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192" y="256032"/>
            <a:ext cx="11798808" cy="5920931"/>
          </a:xfrm>
        </p:spPr>
        <p:txBody>
          <a:bodyPr/>
          <a:lstStyle/>
          <a:p>
            <a:r>
              <a:rPr lang="ru-RU" dirty="0" smtClean="0"/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основных психологических направлений, рассматривающих психологию кризисных и экстремальных состояний  выделяют: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Психодинамическое направление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огнитивно-бихевиоральный подход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кзистенциально-гуманистическое направление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Гуманистическая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Экзистенциальная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Культурно-исторический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системно-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</a:p>
        </p:txBody>
      </p:sp>
    </p:spTree>
    <p:extLst>
      <p:ext uri="{BB962C8B-B14F-4D97-AF65-F5344CB8AC3E}">
        <p14:creationId xmlns:p14="http://schemas.microsoft.com/office/powerpoint/2010/main" val="797718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32658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i="1" dirty="0"/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308261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Цель:</a:t>
            </a:r>
            <a:r>
              <a:rPr lang="ru-RU" b="1" dirty="0" smtClean="0">
                <a:solidFill>
                  <a:srgbClr val="FF0000"/>
                </a:solidFill>
              </a:rPr>
              <a:t> познакомить </a:t>
            </a: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>Основные вопросы: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Психология кризисных и экстремальных ситуаций – как самостоятельная отрасль современной психологии.</a:t>
            </a:r>
          </a:p>
          <a:p>
            <a:r>
              <a:rPr lang="ru-RU" dirty="0" smtClean="0"/>
              <a:t>Исследования в области психологии кризисных и экстремальных ситуаций.</a:t>
            </a:r>
          </a:p>
          <a:p>
            <a:r>
              <a:rPr lang="ru-RU" dirty="0" smtClean="0"/>
              <a:t>Объект, предмет, цели, задачи психологии кризисных и экстремальных ситуаций</a:t>
            </a:r>
          </a:p>
          <a:p>
            <a:r>
              <a:rPr lang="ru-RU" dirty="0" smtClean="0"/>
              <a:t>Основные категории психологии кризисных и экстремальных ситуаций.</a:t>
            </a:r>
          </a:p>
          <a:p>
            <a:r>
              <a:rPr lang="ru-RU" dirty="0" smtClean="0"/>
              <a:t>Психология кризисных состояний экстремальных в контексте основных психологических направлений.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1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859768" cy="7004304"/>
          </a:xfrm>
        </p:spPr>
        <p:txBody>
          <a:bodyPr>
            <a:normAutofit fontScale="40000" lnSpcReduction="20000"/>
          </a:bodyPr>
          <a:lstStyle/>
          <a:p>
            <a:pPr algn="just"/>
            <a:endParaRPr lang="ru-RU" sz="6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/>
              <a:t>Еще в начале  ХХ века американский психиатр  </a:t>
            </a:r>
            <a:r>
              <a:rPr lang="ru-RU" sz="6200" dirty="0" err="1" smtClean="0"/>
              <a:t>Абраам</a:t>
            </a:r>
            <a:r>
              <a:rPr lang="ru-RU" sz="6200" dirty="0" smtClean="0"/>
              <a:t> </a:t>
            </a:r>
            <a:r>
              <a:rPr lang="ru-RU" sz="6200" dirty="0" err="1" smtClean="0"/>
              <a:t>Кардинер</a:t>
            </a:r>
            <a:r>
              <a:rPr lang="ru-RU" sz="6200" dirty="0" smtClean="0"/>
              <a:t> отмечал, что следующий век будет веком напряженности.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/>
              <a:t>Если говорить о ХХ</a:t>
            </a:r>
            <a:r>
              <a:rPr lang="en-US" sz="6200" dirty="0" smtClean="0"/>
              <a:t>I</a:t>
            </a:r>
            <a:r>
              <a:rPr lang="ru-RU" sz="6200" dirty="0" smtClean="0"/>
              <a:t> век – это век напряженности.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/>
              <a:t>Ежедневно обычный человек испытывает сразу несколько видов напряжённости, начиная с социальной, экономической, политической, этнической, экологией… до психической.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/>
              <a:t>Особенно это становится актуальным в последние два десятилетия, которые характеризуются  неустойчивой международной обстановкой, определяемой  религиозно-этническими конфликтами, террористические актами, в последние 4 года, войной, развязанной Россией против суверенного государства - Украина.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/>
              <a:t>Техногенные катастрофы, ускорение темпа жизни, повышение требований к человеку, расширение виртуального мира,  цифровом пространстве, информационные перегрузки, жёсткое давление рекламы и современной моды, изменение общественных стереотипов и привычных семейных ценностей, появление новых видов зависимостей и </a:t>
            </a:r>
            <a:r>
              <a:rPr lang="ru-RU" sz="6200" b="1" u="sng" dirty="0" smtClean="0"/>
              <a:t>«болезней цивилизации».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2592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2296"/>
            <a:ext cx="12115800" cy="6775704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9600" dirty="0" smtClean="0"/>
          </a:p>
          <a:p>
            <a:pPr algn="just"/>
            <a:r>
              <a:rPr lang="ru-RU" sz="9600" dirty="0" smtClean="0"/>
              <a:t>Все это приводит к депрессии, страхам, тревоге, зависимости, «выгоранию» и др., часто становятся маркерами современного человека.</a:t>
            </a:r>
          </a:p>
          <a:p>
            <a:pPr algn="just"/>
            <a:r>
              <a:rPr lang="ru-RU" sz="9600" dirty="0" smtClean="0"/>
              <a:t>Однако, кроме внешних факторов, связанных с трансформацией общества и издержками цивилизации, человеку приходится преодолевать и внутренние проблемы.</a:t>
            </a:r>
          </a:p>
          <a:p>
            <a:pPr algn="just"/>
            <a:r>
              <a:rPr lang="ru-RU" sz="9600" dirty="0" smtClean="0"/>
              <a:t>Это, прежде всего, собственные индивидуальные кризисы: возрастные, семейные, любовные, профессиональные, экзистенциальные и пр. </a:t>
            </a:r>
          </a:p>
          <a:p>
            <a:pPr algn="just"/>
            <a:r>
              <a:rPr lang="ru-RU" sz="9600" dirty="0" smtClean="0"/>
              <a:t>К ним же относятся и трудные жизненные ситуации, которые становятся часто серьёзным вызовом и испытанием для человека</a:t>
            </a:r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болезни, потери, травмы, насилие, смерть близких, утраты, эмиграция и т. д.</a:t>
            </a:r>
          </a:p>
          <a:p>
            <a:pPr algn="just"/>
            <a:r>
              <a:rPr lang="ru-RU" sz="9600" dirty="0" smtClean="0"/>
              <a:t>Отсюда возникает вопросы: как сохранить в современном мире стабильность, душевное здоровье, профессию, материальное благополучие и близких людей? </a:t>
            </a:r>
          </a:p>
          <a:p>
            <a:pPr algn="just"/>
            <a:r>
              <a:rPr lang="ru-RU" sz="9600" dirty="0" smtClean="0"/>
              <a:t>Каковы причины возникновения психической </a:t>
            </a:r>
            <a:r>
              <a:rPr lang="ru-RU" sz="9600" dirty="0" err="1" smtClean="0"/>
              <a:t>травматизации</a:t>
            </a:r>
            <a:r>
              <a:rPr lang="ru-RU" sz="9600" dirty="0" smtClean="0"/>
              <a:t> и </a:t>
            </a:r>
            <a:r>
              <a:rPr lang="ru-RU" sz="9600" dirty="0" err="1" smtClean="0"/>
              <a:t>постстрессовых</a:t>
            </a:r>
            <a:r>
              <a:rPr lang="ru-RU" sz="9600" dirty="0" smtClean="0"/>
              <a:t> расстройств? и экстремальных ситуаций.</a:t>
            </a:r>
          </a:p>
          <a:p>
            <a:pPr algn="just"/>
            <a:r>
              <a:rPr lang="ru-RU" sz="9600" dirty="0" smtClean="0"/>
              <a:t>В ответ на эти вопросы появилось новое направление в психологии –</a:t>
            </a:r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кризисных и экстремальных ситуаций, </a:t>
            </a:r>
            <a:r>
              <a:rPr lang="ru-RU" sz="9600" dirty="0" smtClean="0"/>
              <a:t>которая со временем превратилась в междисциплинарную отрасль современного знания.</a:t>
            </a:r>
            <a:r>
              <a:rPr lang="ru-RU" sz="800" dirty="0" smtClean="0"/>
              <a:t> </a:t>
            </a:r>
            <a:endParaRPr lang="ru-RU" sz="9600" dirty="0" smtClean="0"/>
          </a:p>
          <a:p>
            <a:pPr algn="just"/>
            <a:endParaRPr lang="ru-RU" sz="9600" dirty="0" smtClean="0"/>
          </a:p>
          <a:p>
            <a:pPr algn="just"/>
            <a:endParaRPr lang="ru-RU" sz="9600" dirty="0"/>
          </a:p>
          <a:p>
            <a:pPr algn="just"/>
            <a:endParaRPr lang="ru-RU" sz="8000" dirty="0" smtClean="0"/>
          </a:p>
        </p:txBody>
      </p:sp>
    </p:spTree>
    <p:extLst>
      <p:ext uri="{BB962C8B-B14F-4D97-AF65-F5344CB8AC3E}">
        <p14:creationId xmlns:p14="http://schemas.microsoft.com/office/powerpoint/2010/main" val="362378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7160"/>
            <a:ext cx="12097512" cy="672084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Первые исследования психических </a:t>
            </a:r>
            <a:r>
              <a:rPr lang="ru-RU" dirty="0" smtClean="0"/>
              <a:t>расстройств в </a:t>
            </a:r>
            <a:r>
              <a:rPr lang="ru-RU" dirty="0"/>
              <a:t>результате травмирующих событий </a:t>
            </a:r>
            <a:r>
              <a:rPr lang="ru-RU" dirty="0" smtClean="0"/>
              <a:t>начались в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Англии и Америке (1829),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Германии (1840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</a:t>
            </a:r>
            <a:r>
              <a:rPr lang="ru-RU" dirty="0"/>
              <a:t>1867 г. английский хирург </a:t>
            </a:r>
            <a:r>
              <a:rPr lang="ru-RU" dirty="0" err="1" smtClean="0"/>
              <a:t>Дж.Эриксен</a:t>
            </a:r>
            <a:r>
              <a:rPr lang="ru-RU" dirty="0" smtClean="0"/>
              <a:t> впервые описал </a:t>
            </a:r>
            <a:r>
              <a:rPr lang="ru-RU" dirty="0"/>
              <a:t>психические </a:t>
            </a:r>
            <a:r>
              <a:rPr lang="ru-RU" dirty="0" smtClean="0"/>
              <a:t>нарушения у </a:t>
            </a:r>
            <a:r>
              <a:rPr lang="ru-RU" dirty="0"/>
              <a:t>жертв железнодорожных катастроф. </a:t>
            </a: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Боевой стресс </a:t>
            </a:r>
            <a:r>
              <a:rPr lang="ru-RU" dirty="0" smtClean="0"/>
              <a:t>первоначально начали изучать </a:t>
            </a:r>
            <a:r>
              <a:rPr lang="ru-RU" dirty="0"/>
              <a:t>в рамках медицины.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В 1871 г. американский врач </a:t>
            </a:r>
            <a:r>
              <a:rPr lang="ru-RU" dirty="0" smtClean="0"/>
              <a:t>Дж. </a:t>
            </a:r>
            <a:r>
              <a:rPr lang="ru-RU" dirty="0" err="1"/>
              <a:t>Мендос</a:t>
            </a:r>
            <a:r>
              <a:rPr lang="ru-RU" dirty="0"/>
              <a:t> </a:t>
            </a:r>
            <a:r>
              <a:rPr lang="ru-RU" dirty="0" smtClean="0"/>
              <a:t>Да </a:t>
            </a:r>
            <a:r>
              <a:rPr lang="ru-RU" dirty="0" err="1" smtClean="0"/>
              <a:t>Коста</a:t>
            </a:r>
            <a:r>
              <a:rPr lang="ru-RU" dirty="0" smtClean="0"/>
              <a:t>  </a:t>
            </a:r>
            <a:r>
              <a:rPr lang="ru-RU" dirty="0"/>
              <a:t>описал нарушения </a:t>
            </a:r>
            <a:r>
              <a:rPr lang="ru-RU" dirty="0" smtClean="0"/>
              <a:t>дыхания у ветеранов Гражданской войны в США.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1889 г. немецкий невропатолог Г. Оппенгейм  в монографии «Травматические неврозы» подвел итог двадцатилетним исследованиям последствий травм в виде нервных заболеваний и психических нарушений.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этих и последующих исследованиях было обнаружено, что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психические травмы оставляют после себя стабильные, прогрессирующие с течением времени расстройства</a:t>
            </a:r>
            <a:r>
              <a:rPr lang="ru-RU" dirty="0" smtClean="0"/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А. Майерсом и др. психиатрами были введены  термины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«хронический военный невроз», «острая боевая реакция» у американских солдат, «военный невроз» у военнопленных, «боевое утомление» у комбатантов, </a:t>
            </a:r>
            <a:r>
              <a:rPr lang="ru-RU" dirty="0" smtClean="0"/>
              <a:t>подчеркнув его психофизиологическую природу.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середине 70-х годов XX в. для США актуализировалась  проблема </a:t>
            </a:r>
            <a:r>
              <a:rPr lang="ru-RU" dirty="0" err="1" smtClean="0"/>
              <a:t>дезадаптации</a:t>
            </a:r>
            <a:r>
              <a:rPr lang="ru-RU" dirty="0" smtClean="0"/>
              <a:t> ветеранов Вьетнама, у которых отмечались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«посттравматический невроз выживших», «большая стрессовая реакция, «военный травматический невроз»</a:t>
            </a:r>
            <a:r>
              <a:rPr lang="en-A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«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постэмоциональный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синдром», «посттравматическое стрессовое расстройство», </a:t>
            </a:r>
            <a:r>
              <a:rPr lang="ru-RU" dirty="0" smtClean="0"/>
              <a:t>а также значимым стал высокий уровень семейной дисгармонии, актов насилия, самоубийств, заболеваемости и более ранней смертности.</a:t>
            </a:r>
          </a:p>
          <a:p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765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4008"/>
            <a:ext cx="12192000" cy="6112955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В</a:t>
            </a:r>
            <a:r>
              <a:rPr lang="ru-RU" sz="2000" dirty="0"/>
              <a:t>. </a:t>
            </a:r>
            <a:r>
              <a:rPr lang="ru-RU" sz="2000" dirty="0" err="1" smtClean="0"/>
              <a:t>Франкл</a:t>
            </a:r>
            <a:r>
              <a:rPr lang="ru-RU" sz="2000" dirty="0" smtClean="0"/>
              <a:t>,  </a:t>
            </a:r>
            <a:r>
              <a:rPr lang="ru-RU" sz="2000" dirty="0"/>
              <a:t>В. </a:t>
            </a:r>
            <a:r>
              <a:rPr lang="ru-RU" sz="2000" dirty="0" err="1"/>
              <a:t>Нидерлэнд</a:t>
            </a:r>
            <a:r>
              <a:rPr lang="ru-RU" sz="2000" dirty="0"/>
              <a:t> </a:t>
            </a:r>
            <a:r>
              <a:rPr lang="en-AU" sz="2000" dirty="0" smtClean="0"/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описали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«синдром узников концентрационных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лагерей».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000" dirty="0"/>
              <a:t>В 1986 г. </a:t>
            </a:r>
            <a:r>
              <a:rPr lang="ru-RU" sz="2000" dirty="0" smtClean="0"/>
              <a:t>вышла монография «</a:t>
            </a:r>
            <a:r>
              <a:rPr lang="ru-RU" sz="2000" dirty="0"/>
              <a:t>Травма и ее след</a:t>
            </a:r>
            <a:r>
              <a:rPr lang="ru-RU" sz="2000" dirty="0" smtClean="0"/>
              <a:t>», где были опубликованы итоги </a:t>
            </a:r>
            <a:r>
              <a:rPr lang="ru-RU" sz="2000" dirty="0"/>
              <a:t>изучения </a:t>
            </a:r>
            <a:r>
              <a:rPr lang="ru-RU" sz="2000" dirty="0" smtClean="0"/>
              <a:t>посттравматического </a:t>
            </a:r>
            <a:r>
              <a:rPr lang="ru-RU" sz="2000" dirty="0"/>
              <a:t>стрессового расстройства (ПТСР) </a:t>
            </a:r>
            <a:r>
              <a:rPr lang="ru-RU" sz="2000" dirty="0" smtClean="0"/>
              <a:t>военной </a:t>
            </a:r>
            <a:r>
              <a:rPr lang="ru-RU" sz="2000" dirty="0"/>
              <a:t>этиологии, у жертв геноцида и при </a:t>
            </a:r>
            <a:r>
              <a:rPr lang="ru-RU" sz="2000" dirty="0" smtClean="0"/>
              <a:t>других формах </a:t>
            </a:r>
            <a:r>
              <a:rPr lang="ru-RU" sz="2000" dirty="0"/>
              <a:t>насилия над </a:t>
            </a:r>
            <a:r>
              <a:rPr lang="ru-RU" sz="2000" dirty="0" smtClean="0"/>
              <a:t>личностью. </a:t>
            </a:r>
          </a:p>
          <a:p>
            <a:pPr algn="just"/>
            <a:r>
              <a:rPr lang="ru-RU" sz="2000" dirty="0" smtClean="0"/>
              <a:t>М</a:t>
            </a:r>
            <a:r>
              <a:rPr lang="ru-RU" sz="2000" dirty="0"/>
              <a:t>. </a:t>
            </a:r>
            <a:r>
              <a:rPr lang="ru-RU" sz="2000" dirty="0" err="1" smtClean="0"/>
              <a:t>Горовиц</a:t>
            </a:r>
            <a:r>
              <a:rPr lang="ru-RU" sz="2000" dirty="0" smtClean="0"/>
              <a:t> (1986</a:t>
            </a:r>
            <a:r>
              <a:rPr lang="ru-RU" sz="2000" dirty="0"/>
              <a:t>) </a:t>
            </a:r>
            <a:r>
              <a:rPr lang="ru-RU" sz="2000" dirty="0" smtClean="0"/>
              <a:t>разработал диагностические </a:t>
            </a:r>
            <a:r>
              <a:rPr lang="ru-RU" sz="2000" dirty="0"/>
              <a:t>критерии </a:t>
            </a:r>
            <a:r>
              <a:rPr lang="en-A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PTSD</a:t>
            </a:r>
            <a:r>
              <a:rPr lang="en-AU" sz="2000" dirty="0"/>
              <a:t> (post-traumatic stress disorder</a:t>
            </a:r>
            <a:r>
              <a:rPr lang="en-AU" sz="2000" dirty="0" smtClean="0"/>
              <a:t>),</a:t>
            </a:r>
            <a:r>
              <a:rPr lang="ru-RU" sz="2000" dirty="0" smtClean="0"/>
              <a:t>которое </a:t>
            </a:r>
            <a:r>
              <a:rPr lang="ru-RU" sz="2000" dirty="0"/>
              <a:t>в 1987 г. было отнесено к </a:t>
            </a:r>
            <a:r>
              <a:rPr lang="ru-RU" sz="2000" dirty="0" smtClean="0"/>
              <a:t>группе тревожных </a:t>
            </a:r>
            <a:r>
              <a:rPr lang="ru-RU" sz="2000" dirty="0"/>
              <a:t>расстройств, включенных в </a:t>
            </a:r>
            <a:r>
              <a:rPr lang="ru-RU" sz="2000" dirty="0" smtClean="0"/>
              <a:t>DSM-III </a:t>
            </a:r>
            <a:r>
              <a:rPr lang="en-US" sz="2000" dirty="0" smtClean="0"/>
              <a:t>(Diagnostic </a:t>
            </a:r>
            <a:r>
              <a:rPr lang="en-US" sz="2000" dirty="0"/>
              <a:t>and Statistical of </a:t>
            </a:r>
            <a:r>
              <a:rPr lang="en-US" sz="2000" dirty="0" err="1"/>
              <a:t>Mannual</a:t>
            </a:r>
            <a:r>
              <a:rPr lang="en-US" sz="2000" dirty="0"/>
              <a:t> of </a:t>
            </a:r>
            <a:r>
              <a:rPr lang="en-US" sz="2000" dirty="0" smtClean="0"/>
              <a:t>Mental</a:t>
            </a:r>
            <a:r>
              <a:rPr lang="ru-RU" sz="2000" dirty="0" smtClean="0"/>
              <a:t> </a:t>
            </a:r>
            <a:r>
              <a:rPr lang="en-AU" sz="2000" dirty="0" smtClean="0"/>
              <a:t>Disorder</a:t>
            </a:r>
            <a:r>
              <a:rPr lang="en-AU" sz="2000" dirty="0"/>
              <a:t>) — </a:t>
            </a:r>
            <a:r>
              <a:rPr lang="ru-RU" sz="2000" dirty="0"/>
              <a:t>классификационный </a:t>
            </a:r>
            <a:r>
              <a:rPr lang="ru-RU" sz="2000" dirty="0" smtClean="0"/>
              <a:t>психиатрический </a:t>
            </a:r>
            <a:r>
              <a:rPr lang="ru-RU" sz="2000" dirty="0"/>
              <a:t>стандарт Американской </a:t>
            </a:r>
            <a:r>
              <a:rPr lang="ru-RU" sz="2000" dirty="0" smtClean="0"/>
              <a:t>психиатрической ассоциации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/>
            <a:r>
              <a:rPr lang="ru-RU" sz="2000" dirty="0" smtClean="0"/>
              <a:t>В </a:t>
            </a:r>
            <a:r>
              <a:rPr lang="ru-RU" sz="2000" dirty="0"/>
              <a:t>1993 г., после </a:t>
            </a:r>
            <a:r>
              <a:rPr lang="ru-RU" sz="2000" dirty="0" smtClean="0"/>
              <a:t>обнародования данных </a:t>
            </a:r>
            <a:r>
              <a:rPr lang="ru-RU" sz="2000" dirty="0"/>
              <a:t>общенациональных исследований </a:t>
            </a:r>
            <a:r>
              <a:rPr lang="ru-RU" sz="2000" dirty="0" smtClean="0"/>
              <a:t>послевоенной </a:t>
            </a:r>
            <a:r>
              <a:rPr lang="ru-RU" sz="2000" dirty="0"/>
              <a:t>адаптации ветеранов </a:t>
            </a:r>
            <a:r>
              <a:rPr lang="ru-RU" sz="2000" dirty="0" smtClean="0"/>
              <a:t>вьетнамской войны, </a:t>
            </a:r>
            <a:r>
              <a:rPr lang="ru-RU" sz="2000" dirty="0"/>
              <a:t>были </a:t>
            </a:r>
            <a:r>
              <a:rPr lang="ru-RU" sz="2000" dirty="0" smtClean="0"/>
              <a:t>уточнены диагностические </a:t>
            </a:r>
            <a:r>
              <a:rPr lang="ru-RU" sz="2000" dirty="0"/>
              <a:t>критерии острого </a:t>
            </a:r>
            <a:r>
              <a:rPr lang="ru-RU" sz="2000" dirty="0" smtClean="0"/>
              <a:t>стрессового расстройства </a:t>
            </a:r>
            <a:r>
              <a:rPr lang="ru-RU" sz="2000" dirty="0"/>
              <a:t>(ОСР) и ПТСР в новой </a:t>
            </a:r>
            <a:r>
              <a:rPr lang="ru-RU" sz="2000" dirty="0" smtClean="0"/>
              <a:t>редакции классификационного </a:t>
            </a:r>
            <a:r>
              <a:rPr lang="ru-RU" sz="2000" dirty="0"/>
              <a:t>психиатрического </a:t>
            </a:r>
            <a:r>
              <a:rPr lang="ru-RU" sz="2000" dirty="0" smtClean="0"/>
              <a:t>стандарта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A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DSM-IV).</a:t>
            </a:r>
          </a:p>
          <a:p>
            <a:pPr algn="just"/>
            <a:r>
              <a:rPr lang="ru-RU" sz="2000" dirty="0" smtClean="0"/>
              <a:t>Под эгидой Национальной Академии наук США был выполнен ряд исследований, оценивающих адаптацию пострадавши от землетрясений, ураганов</a:t>
            </a:r>
            <a:r>
              <a:rPr lang="en-AU" sz="2000" dirty="0" smtClean="0"/>
              <a:t>, </a:t>
            </a:r>
            <a:r>
              <a:rPr lang="ru-RU" sz="2000" dirty="0" smtClean="0"/>
              <a:t>наводнений, сексуального насилия и др. </a:t>
            </a:r>
          </a:p>
          <a:p>
            <a:pPr algn="just"/>
            <a:r>
              <a:rPr lang="ru-RU" sz="2000" dirty="0" smtClean="0"/>
              <a:t>Был описан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«синдром травмы изнасилования»</a:t>
            </a:r>
            <a:r>
              <a:rPr lang="ru-RU" sz="2000" dirty="0" smtClean="0"/>
              <a:t> и подтверждено, что около 30 % жертв преступлений имеют симптомы ПТСР.</a:t>
            </a:r>
          </a:p>
          <a:p>
            <a:pPr algn="just"/>
            <a:r>
              <a:rPr lang="ru-RU" sz="2000" dirty="0" smtClean="0"/>
              <a:t>Систематические исследования широкого спектра катастроф и травматических событий продолжают проводиться зарубежными исследователями и в настоящее время.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4621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</a:t>
            </a:r>
            <a:r>
              <a:rPr lang="ru-RU" dirty="0"/>
              <a:t>1928 г. вышла монография Л. Я. </a:t>
            </a:r>
            <a:r>
              <a:rPr lang="ru-RU" dirty="0" smtClean="0"/>
              <a:t>Брусиловского и др.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«Землетрясение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Крыму и нейропсихический травматизм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dirty="0" smtClean="0"/>
              <a:t>в </a:t>
            </a:r>
            <a:r>
              <a:rPr lang="ru-RU" dirty="0"/>
              <a:t>которой </a:t>
            </a:r>
            <a:r>
              <a:rPr lang="ru-RU" dirty="0" smtClean="0"/>
              <a:t>были рассмотрены </a:t>
            </a:r>
            <a:r>
              <a:rPr lang="ru-RU" dirty="0"/>
              <a:t>психические расстройства у населения, </a:t>
            </a:r>
            <a:r>
              <a:rPr lang="ru-RU" dirty="0" smtClean="0"/>
              <a:t>пострадавшего </a:t>
            </a:r>
            <a:r>
              <a:rPr lang="ru-RU" dirty="0"/>
              <a:t>во время землетрясений 1887, 1908 и 1927 гг. </a:t>
            </a: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Подъем </a:t>
            </a:r>
            <a:r>
              <a:rPr lang="ru-RU" dirty="0"/>
              <a:t>научного интереса к </a:t>
            </a:r>
            <a:r>
              <a:rPr lang="ru-RU" dirty="0" smtClean="0"/>
              <a:t>этой теме произошел во </a:t>
            </a:r>
            <a:r>
              <a:rPr lang="ru-RU" dirty="0"/>
              <a:t>время Русско-японской войны. </a:t>
            </a:r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 военной психиатрии </a:t>
            </a:r>
            <a:r>
              <a:rPr lang="ru-RU" dirty="0"/>
              <a:t>и психологии появилось понятие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«отсроченные психогенные реакции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dirty="0" smtClean="0"/>
              <a:t>которые </a:t>
            </a:r>
            <a:r>
              <a:rPr lang="ru-RU" dirty="0"/>
              <a:t>часто наблюдались у участников боевых действий. </a:t>
            </a:r>
            <a:r>
              <a:rPr lang="ru-RU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Психосоматическими проблемами </a:t>
            </a:r>
            <a:r>
              <a:rPr lang="ru-RU" dirty="0"/>
              <a:t>комбатантов Первой </a:t>
            </a:r>
            <a:r>
              <a:rPr lang="ru-RU" dirty="0" smtClean="0"/>
              <a:t>мировой, Гражданской войн, затем ВОВ занимались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Н. Бехтерев,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Н. Мясищев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А.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Гуревич,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 Р.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Лурия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и </a:t>
            </a:r>
            <a:r>
              <a:rPr lang="ru-RU" dirty="0" smtClean="0"/>
              <a:t>др</a:t>
            </a:r>
            <a:r>
              <a:rPr lang="ru-RU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Начиная с 60-х годов XX в. мощным стимулом для научных исследований </a:t>
            </a:r>
            <a:r>
              <a:rPr lang="ru-RU" dirty="0" smtClean="0"/>
              <a:t>послужило </a:t>
            </a:r>
            <a:r>
              <a:rPr lang="ru-RU" dirty="0"/>
              <a:t>участие профессиональных контингентов в боевых действиях по всему </a:t>
            </a:r>
            <a:r>
              <a:rPr lang="ru-RU" dirty="0" smtClean="0"/>
              <a:t>миру во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Вьетнаме, Египте, Сирии, Мозамбике, Камбодже, Анголе, Афганистане,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Ливане, Ливии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Сомали, Чехословакии, Югославии, Таджикистане, Чечне, Дагестане,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Южной Осетии </a:t>
            </a:r>
            <a:r>
              <a:rPr lang="ru-RU" dirty="0"/>
              <a:t>и др</a:t>
            </a:r>
            <a:r>
              <a:rPr lang="ru-RU" dirty="0" smtClean="0"/>
              <a:t>.).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Возникли </a:t>
            </a:r>
            <a:r>
              <a:rPr lang="ru-RU" dirty="0"/>
              <a:t>новые исследовательские </a:t>
            </a:r>
            <a:r>
              <a:rPr lang="ru-RU" dirty="0" smtClean="0"/>
              <a:t>проблемы психологического </a:t>
            </a:r>
            <a:r>
              <a:rPr lang="ru-RU" dirty="0"/>
              <a:t>сопровождения и реабилитации участников военных конфликтов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49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1769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В последние десятилетия XX в. стало очевидным, что психическая травма </a:t>
            </a:r>
            <a:r>
              <a:rPr lang="ru-RU" sz="2000" dirty="0" smtClean="0"/>
              <a:t>воздействует </a:t>
            </a:r>
            <a:r>
              <a:rPr lang="ru-RU" sz="2000" dirty="0"/>
              <a:t>на индивида на биохимическом, психофизиологическом, </a:t>
            </a:r>
            <a:r>
              <a:rPr lang="ru-RU" sz="2000" dirty="0" smtClean="0"/>
              <a:t>эмоциональном, когнитивном</a:t>
            </a:r>
            <a:r>
              <a:rPr lang="ru-RU" sz="2000" dirty="0"/>
              <a:t>, личностном, микро- и макросоциальном </a:t>
            </a:r>
            <a:r>
              <a:rPr lang="ru-RU" sz="2000" dirty="0" smtClean="0"/>
              <a:t>уровнях, это привело  к тому, что в  России сформировалась </a:t>
            </a:r>
            <a:r>
              <a:rPr lang="ru-RU" sz="2000" dirty="0"/>
              <a:t>самостоятельная отрасль наук —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психотравматология</a:t>
            </a:r>
            <a:r>
              <a:rPr lang="ru-RU" sz="2000" i="1" dirty="0"/>
              <a:t>, </a:t>
            </a:r>
            <a:r>
              <a:rPr lang="ru-RU" sz="2000" dirty="0"/>
              <a:t>предметом </a:t>
            </a:r>
            <a:r>
              <a:rPr lang="ru-RU" sz="2000" dirty="0" smtClean="0"/>
              <a:t>исследования </a:t>
            </a:r>
            <a:r>
              <a:rPr lang="ru-RU" sz="2000" dirty="0"/>
              <a:t>которой стал широкий спектр психических состояний, охватываемых </a:t>
            </a:r>
            <a:r>
              <a:rPr lang="ru-RU" sz="2000" dirty="0" smtClean="0"/>
              <a:t>понятием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посттравматического стресса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(ПТС). 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С </a:t>
            </a:r>
            <a:r>
              <a:rPr lang="ru-RU" sz="2000" dirty="0"/>
              <a:t>1990-х годов в Институте психологии </a:t>
            </a:r>
            <a:r>
              <a:rPr lang="ru-RU" sz="2000" dirty="0" smtClean="0"/>
              <a:t>РАН (Москва</a:t>
            </a:r>
            <a:r>
              <a:rPr lang="ru-RU" sz="2000" dirty="0"/>
              <a:t>) начаты исследования в области ПТС.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В настоящее время функционирует «</a:t>
            </a:r>
            <a:r>
              <a:rPr lang="ru-RU" sz="2000" dirty="0" smtClean="0"/>
              <a:t>Лаборатория </a:t>
            </a:r>
            <a:r>
              <a:rPr lang="ru-RU" sz="2000" dirty="0"/>
              <a:t>психологии посттравматического стресса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и психотерапии», </a:t>
            </a:r>
            <a:r>
              <a:rPr lang="ru-RU" sz="2000" dirty="0" smtClean="0"/>
              <a:t>где исследуются  </a:t>
            </a:r>
            <a:r>
              <a:rPr lang="ru-RU" sz="2000" dirty="0"/>
              <a:t>различные аспекты </a:t>
            </a:r>
            <a:r>
              <a:rPr lang="ru-RU" sz="2000" dirty="0" smtClean="0"/>
              <a:t>методологии, теории, механизмов развития, методов и мишеней психологической коррекции и психотерапии посттравматических изменений, а также поиск новых исследовательских подходов к определению места ПТС в современной научной психологии.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 Сегодня проводятся исследования, посвященные определению особенностей ПТС, схожести уровней выраженности ПТСР у спасателей, пожарных и сотрудников МВД и др.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В связи с войной интерес к подобным исследованиям в российской	 психологии значительно возрастает…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/>
              <a:t>Казахстан ???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25111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4516</TotalTime>
  <Words>2628</Words>
  <Application>Microsoft Office PowerPoint</Application>
  <PresentationFormat>Широкоэкранный</PresentationFormat>
  <Paragraphs>147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MinionPro-Regular</vt:lpstr>
      <vt:lpstr>OpenSans-Semibold</vt:lpstr>
      <vt:lpstr>Times New Roman</vt:lpstr>
      <vt:lpstr>Тема Office</vt:lpstr>
      <vt:lpstr>Лекция  1. Психология кризисных и экстремальных ситуаций в контексте основных теоретико-методологических оснований </vt:lpstr>
      <vt:lpstr>Рекомендуемая литература: </vt:lpstr>
      <vt:lpstr> Цель: познакомить  Основные вопросы: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64</cp:revision>
  <dcterms:created xsi:type="dcterms:W3CDTF">2025-09-09T14:44:35Z</dcterms:created>
  <dcterms:modified xsi:type="dcterms:W3CDTF">2025-09-12T18:05:29Z</dcterms:modified>
</cp:coreProperties>
</file>